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Old Standard TT"/>
      <p:regular r:id="rId19"/>
      <p:bold r:id="rId20"/>
      <p:italic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E6AB52-D55A-452D-8E96-A120947C99AD}">
  <a:tblStyle styleId="{F4E6AB52-D55A-452D-8E96-A120947C99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22" Type="http://schemas.openxmlformats.org/officeDocument/2006/relationships/font" Target="fonts/RobotoMono-regular.fntdata"/><Relationship Id="rId21" Type="http://schemas.openxmlformats.org/officeDocument/2006/relationships/font" Target="fonts/OldStandardTT-italic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OldStandardTT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8794c1ae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8794c1ae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8d427bc51_1_20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8d427bc51_1_2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8d427bc51_1_2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8d427bc51_1_2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8d427bc51_1_1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8d427bc51_1_1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18d427bc51_1_2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18d427bc51_1_2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8d427bc51_1_2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8d427bc51_1_2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8d427bc51_1_2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8d427bc51_1_2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8d427bc51_1_2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8d427bc51_1_2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8d427bc51_1_2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8d427bc51_1_2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8d427bc51_1_2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8d427bc51_1_2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8794c1a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8794c1a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56200" y="18172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Diabetic Retinopathy Detection Using Machine Learning and Deep Learning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1437575" y="3340425"/>
            <a:ext cx="7563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Revolutionizing Medical Imaging for Early Detection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30" y="208978"/>
            <a:ext cx="1560968" cy="120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2133525" y="443875"/>
            <a:ext cx="6731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91919"/>
                </a:solidFill>
                <a:highlight>
                  <a:srgbClr val="FFC627"/>
                </a:highlight>
              </a:rPr>
              <a:t>The Unit for Data Science and Analytics at the Hayden Library presents:</a:t>
            </a:r>
            <a:endParaRPr b="1" sz="1600">
              <a:solidFill>
                <a:srgbClr val="191919"/>
              </a:solidFill>
              <a:highlight>
                <a:srgbClr val="FFC627"/>
              </a:highlight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4961025" y="4256175"/>
            <a:ext cx="390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Presented</a:t>
            </a:r>
            <a:r>
              <a:rPr lang="en" sz="1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By : Umang Bid</a:t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159" y="1117613"/>
            <a:ext cx="5979416" cy="35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228150" y="222200"/>
            <a:ext cx="41271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Vision Transformer (ViT)</a:t>
            </a:r>
            <a:endParaRPr sz="2500"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835400"/>
            <a:ext cx="8520600" cy="40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Vision Transformer (ViT)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is a model for image classification that uses the transformer architecture, which is also popular in language tasks.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We Used ViT: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Great at Learning from Images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ViT works well on image tasks because it captures relationships between different parts of the image, which is important for tasks like classifying diseases in retinal scans.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Pre-trained on Large Datasets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ViT has been trained on large image datasets, so it already understands basic image features, helping it perform better even with smaller datasets like ours.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Does Vision Transformer (ViT) Work?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ViT divides an image into smaller patches (like breaking an image into pieces), then processes these patches to learn patterns across the entire image. It uses a process called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self-attention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focus on important parts of the image, just like humans focus on key areas when analyzing something visually.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Results of the Model Training: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Training Accuracy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96.27% — The model performed well on the training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Validation Accuracy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69.92% — The model did well on the training data, but struggled to generalize to new data, possibly due to overfitting.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231500"/>
            <a:ext cx="3393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023325"/>
            <a:ext cx="5389800" cy="3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confusion matrix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helps us understand how well the Vision Transformer (ViT) model is classifying retinal disease images into the correct categories.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True Positives (TP)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These are the images where the model correctly identifies the presence of a disease (e.g., predicting a disease when it's truly present).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False Positives (FP)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These are cases where the model incorrectly predicts the presence of a disease when the image does not actually show any disease (e.g., predicting a disease when it’s healthy).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True Negatives (TN)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These are images where the model correctly predicts the absence of a disease (e.g., correctly identifying a healthy retina).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False Negatives (FN)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These are cases where the model misses the disease, incorrectly predicting a healthy retina when the image actually shows a disease.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200" y="104096"/>
            <a:ext cx="2957750" cy="2690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648" y="2794575"/>
            <a:ext cx="2870302" cy="21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210950"/>
            <a:ext cx="4790400" cy="43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Diabetic retinopathy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is a diabetes-related complication that affects the eyes. It occurs when high blood sugar levels cause damage to the blood vessels in the retina, the light-sensitive tissue at the back of the eye.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What Diabetic Retinopathy Does: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Blood Vessel Damage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Weakens retinal blood vessels, causing: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Microaneurysms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Bulges that may leak fluid or blood.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Hemorrhages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Spots of bleeding.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Exudates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Deposits of fat or protein.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New Fragile Blood Vessels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Abnormal vessels form, leading to: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Retinal Detachment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Retina pulling away from its tissue.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Scar Tissue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Causes vision distortion or loss.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Vision Problems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Blurry Vision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From fluid leakage.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Dark Spots (Floaters)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Caused by bleeding.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Vision Loss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Can become permanent if untreated.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375" y="210950"/>
            <a:ext cx="1819674" cy="299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675" y="3551800"/>
            <a:ext cx="4108077" cy="147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750"/>
            <a:ext cx="8520600" cy="4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Problem Statement: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Diabetic retinopathy (DR) is a leading cause of vision impairment, affecting millions globally.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It develops from damaged retinal blood vessels due to prolonged high blood sugar levels.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The disease often progresses silently, emphasizing the importance of early detection to prevent blindness.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Goal: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Leverage 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Machine Learning (ML)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Deep Learning (DL)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to: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Accurately detect and classify diabetic retinopathy stages from retinal images.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Enable faster and more reliable diagnoses compared to traditional methods.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Support ophthalmologists in making informed treatment decisions.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Relevance: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Addresses gaps in manual screening processes (time-intensive, subject to human error).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Aligns with global healthcare objectives for early intervention and accessibility.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Current methods for detecting diabetic retinopathy rely on dilated eye exams and manual inspection of retinal images, which can be subjective, time-consuming, and prone to human error. The challenges are compounded by the vast number of patients requiring screening, overwhelming healthcare systems and limiting timely access to care. In addition, early-stage DR often goes undetected as it may not present with obvious symptoms, making it difficult to diagnose without specialized training.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058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Characteristics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943225"/>
            <a:ext cx="8640000" cy="37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Size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1151 rows × 19 columns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Data Types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Binary: 3 columns (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quality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pre_screening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am_fm_classification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Integer: 6 columns (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ma1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ma6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Continuous: 9 columns (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exudate1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exudate8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macula_opticdisc_distance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opticdisc_diameter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Target: 1 column (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label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Missing Values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None (all columns are complete).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Exploratory Insights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Target Distribution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The binary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label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column helps categorize cases into two groups: with or without symptoms of diabetic retinopathy.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Key Features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Microaneurysms (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ma1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ma6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Serve as crucial early indicators for diagnosing diabetic retinopathy.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Exudates (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exudate1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exudate8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Provide insights into advanced stages of the condition.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Distance Measurements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Quantify structural relationships within the retina that influence diagnosis.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This dataset is rich with features relevant to medical imaging and diagnostics, offering significant potential for building predictive models.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43550" y="38538"/>
            <a:ext cx="3077400" cy="48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Correlation Matrix Insights: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High Correlation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Strong relationships among exudate features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exudate1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exudate8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), indicating they provide similar information regarding exudates in diabetic retinopathy.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Exudates and Microaneurysms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Moderate positive correlation between microaneurysm features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ma1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ma6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) and exudates, suggesting that higher microaneurysm counts are associated with the presence of exudates.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Optic Disc and Macula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Weak negative correlation between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macula_opticdisc_distance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exudates, and between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opticdisc_diameter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exudates, implying limited impact of these variables on exudate formation.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Quality and Screening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quality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pre_screening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features show weak correlations with other variables, suggesting they have a minimal influence on the key features for detecting diabetic retinopathy.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1450" y="508100"/>
            <a:ext cx="5680676" cy="44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3220950" y="38550"/>
            <a:ext cx="26097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Visualization</a:t>
            </a:r>
            <a:endParaRPr b="1" sz="1800" u="sng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184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Machine Learning Models Implementation</a:t>
            </a:r>
            <a:endParaRPr/>
          </a:p>
        </p:txBody>
      </p:sp>
      <p:graphicFrame>
        <p:nvGraphicFramePr>
          <p:cNvPr id="94" name="Google Shape;94;p18"/>
          <p:cNvGraphicFramePr/>
          <p:nvPr/>
        </p:nvGraphicFramePr>
        <p:xfrm>
          <a:off x="234800" y="79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{F4E6AB52-D55A-452D-8E96-A120947C99AD}</a:tableStyleId>
              </a:tblPr>
              <a:tblGrid>
                <a:gridCol w="1719775"/>
                <a:gridCol w="6877725"/>
              </a:tblGrid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Random Forest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Random Forest is an ensemble learning method that uses multiple decision trees to make predictions.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Logistic Regression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Logistic Regression is a simple and interpretable linear model used for binary classification.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Support Vector Machine (SVM)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SVM is a powerful classifier that finds the hyperplane that best separates different classes in a high-dimensional space.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K-Nearest Neighbors (KNN)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KNN is a non-parametric algorithm that classifies a sample based on the majority vote of its neighbors.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Gradient Boosting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Gradient Boosting is an ensemble technique that builds trees sequentially, each one correcting the errors of the previous one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XGBoost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XGBoost is a highly efficient and scalable implementation of gradient boosting.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Neural Network (MLP)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 Multi-Layer Perceptron (MLP) is a type of neural network that consists of multiple layers of neurons, where each neuron is connected to every other neuron in adjacent layers.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7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Decision Tree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 Decision Tree is a model that splits data into subsets based on feature values, creating a tree-like structure.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1731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Results:</a:t>
            </a:r>
            <a:endParaRPr sz="2500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256000" y="946200"/>
            <a:ext cx="4006500" cy="41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Performing Models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Logistic Regression, SVM, and XGBoost consistently demonstrated the highest accuracy and relatively balanced performance between precision and recall.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Challenges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Several models, such as Decision Tree and KNN, showed weaker overall performance, especially in balancing precision and recall.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Key Insights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Models such as Neural Network (MLP) and XGBoost exhibited good precision for Class 1 but struggled with recall for Class 1, highlighting challenges in handling imbalanced classes. LightGBM and Gradient Boosting offered solid alternatives, providing a good balance between the two classes.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750" y="431787"/>
            <a:ext cx="4558100" cy="443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1386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Regularization Techniques in Logistic Regression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874525"/>
            <a:ext cx="4260300" cy="3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L1 Regularization (Lasso):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Accuracy: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73.7%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&amp; Recall: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Balanced between classes, with a slightly higher precision for class 1 (0.83) and recall for class 0 (0.85).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Outcome: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Suitable when we need feature selection, as L1 tends to zero out irrelevant features.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L2 Regularization (Ridge):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Accuracy: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70.8%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&amp; Recall: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Precision is higher for class 1 (0.81) while recall is stronger for class 0 (0.84).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Outcome: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Works well when we want to prevent overfitting but without eliminating features.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Elastic Net Regularization: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Accuracy: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68.2%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&amp; Recall: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 compromise between L1 and L2, with a balanced trade-off between classes.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Outcome: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Useful when a combination of both L1 and L2 regularization is needed.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8" name="Google Shape;108;p20"/>
          <p:cNvSpPr txBox="1"/>
          <p:nvPr/>
        </p:nvSpPr>
        <p:spPr>
          <a:xfrm>
            <a:off x="4856700" y="751850"/>
            <a:ext cx="3975600" cy="37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Regularization</a:t>
            </a:r>
            <a:r>
              <a:rPr lang="en" sz="1100">
                <a:solidFill>
                  <a:schemeClr val="dk1"/>
                </a:solidFill>
              </a:rPr>
              <a:t> is a technique used in machine learning to prevent overfitting by adding a penalty to the model’s complexity. It discourages the model from becoming overly complex, which can lead to poor generalization on new, unseen data.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Model Optimization &amp; Cross-Validation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Best Model:</a:t>
            </a:r>
            <a:r>
              <a:rPr lang="en" sz="1100">
                <a:solidFill>
                  <a:schemeClr val="dk1"/>
                </a:solidFill>
              </a:rPr>
              <a:t> Regularized Logistic Regression with L2 penalty, </a:t>
            </a:r>
            <a:r>
              <a:rPr b="1" lang="en" sz="1100">
                <a:solidFill>
                  <a:schemeClr val="dk1"/>
                </a:solidFill>
              </a:rPr>
              <a:t>C = 10</a:t>
            </a:r>
            <a:r>
              <a:rPr lang="en" sz="1100">
                <a:solidFill>
                  <a:schemeClr val="dk1"/>
                </a:solidFill>
              </a:rPr>
              <a:t>, and </a:t>
            </a:r>
            <a:r>
              <a:rPr b="1" lang="en" sz="1100">
                <a:solidFill>
                  <a:schemeClr val="dk1"/>
                </a:solidFill>
              </a:rPr>
              <a:t>l1_ratio = 0.1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Accuracy:</a:t>
            </a:r>
            <a:r>
              <a:rPr lang="en" sz="1100">
                <a:solidFill>
                  <a:schemeClr val="dk1"/>
                </a:solidFill>
              </a:rPr>
              <a:t> 73.9%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Optimized using </a:t>
            </a:r>
            <a:r>
              <a:rPr b="1" lang="en" sz="1100">
                <a:solidFill>
                  <a:schemeClr val="dk1"/>
                </a:solidFill>
              </a:rPr>
              <a:t>GridSearchCV</a:t>
            </a:r>
            <a:r>
              <a:rPr lang="en" sz="1100">
                <a:solidFill>
                  <a:schemeClr val="dk1"/>
                </a:solidFill>
              </a:rPr>
              <a:t>, leading to improved performance over basic models.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Dimensionality Reduction with PCA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PCA + Logistic Regression Accuracy:</a:t>
            </a:r>
            <a:r>
              <a:rPr lang="en" sz="1100">
                <a:solidFill>
                  <a:schemeClr val="dk1"/>
                </a:solidFill>
              </a:rPr>
              <a:t> 66%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Outcome:</a:t>
            </a:r>
            <a:r>
              <a:rPr lang="en" sz="1100">
                <a:solidFill>
                  <a:schemeClr val="dk1"/>
                </a:solidFill>
              </a:rPr>
              <a:t> PCA reduced the feature space, though slightly decreased the model’s performance in comparison to the full set.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For Diabetic Retinopathy Detection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600">
                <a:latin typeface="Arial"/>
                <a:ea typeface="Arial"/>
                <a:cs typeface="Arial"/>
                <a:sym typeface="Arial"/>
              </a:rPr>
              <a:t>APTOS 2019 Blindness Detection Dataset Overview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